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4" r:id="rId3"/>
    <p:sldId id="285" r:id="rId4"/>
    <p:sldId id="287" r:id="rId5"/>
    <p:sldId id="277" r:id="rId6"/>
    <p:sldId id="278" r:id="rId7"/>
    <p:sldId id="290" r:id="rId8"/>
    <p:sldId id="280" r:id="rId9"/>
    <p:sldId id="307" r:id="rId10"/>
    <p:sldId id="281" r:id="rId11"/>
    <p:sldId id="308" r:id="rId12"/>
    <p:sldId id="293" r:id="rId13"/>
    <p:sldId id="279" r:id="rId14"/>
    <p:sldId id="292" r:id="rId15"/>
    <p:sldId id="294" r:id="rId16"/>
    <p:sldId id="266" r:id="rId17"/>
    <p:sldId id="267" r:id="rId18"/>
    <p:sldId id="265" r:id="rId19"/>
    <p:sldId id="268" r:id="rId20"/>
    <p:sldId id="258" r:id="rId21"/>
    <p:sldId id="263" r:id="rId22"/>
    <p:sldId id="262" r:id="rId23"/>
    <p:sldId id="295" r:id="rId24"/>
    <p:sldId id="269" r:id="rId25"/>
    <p:sldId id="274" r:id="rId26"/>
    <p:sldId id="276" r:id="rId27"/>
    <p:sldId id="275" r:id="rId28"/>
    <p:sldId id="272" r:id="rId29"/>
    <p:sldId id="297" r:id="rId30"/>
    <p:sldId id="306" r:id="rId31"/>
    <p:sldId id="296" r:id="rId32"/>
    <p:sldId id="303" r:id="rId33"/>
    <p:sldId id="304" r:id="rId34"/>
    <p:sldId id="305" r:id="rId35"/>
    <p:sldId id="273" r:id="rId36"/>
    <p:sldId id="302" r:id="rId37"/>
    <p:sldId id="299" r:id="rId38"/>
    <p:sldId id="310" r:id="rId39"/>
    <p:sldId id="261" r:id="rId40"/>
    <p:sldId id="298" r:id="rId41"/>
    <p:sldId id="300" r:id="rId42"/>
    <p:sldId id="311" r:id="rId43"/>
    <p:sldId id="259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2A08-5A3E-44D1-9983-BF1EE9C05A65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7E153-ACDD-4155-9DE9-6E7245CA2C0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5343-F23B-4E34-A6C2-D2596BC68F6E}" type="datetimeFigureOut">
              <a:rPr lang="th-TH" smtClean="0"/>
              <a:pPr/>
              <a:t>20/10/59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85D9-07D0-49EB-91C4-B32099C87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pp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FFC000"/>
                </a:solidFill>
                <a:cs typeface="+mn-cs"/>
              </a:rPr>
              <a:t>คณะที่ปรึกษา</a:t>
            </a:r>
            <a:endParaRPr lang="th-TH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4" name="ตัวยึดเนื้อหา 3" descr="14800797_10154673132968466_285549653_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931" y="1071546"/>
            <a:ext cx="2802995" cy="4525963"/>
          </a:xfrm>
        </p:spPr>
      </p:pic>
      <p:pic>
        <p:nvPicPr>
          <p:cNvPr id="5" name="ตัวยึดเนื้อหา 3" descr="14800797_10154673132968466_285549653_n.jpg"/>
          <p:cNvPicPr>
            <a:picLocks noChangeAspect="1"/>
          </p:cNvPicPr>
          <p:nvPr/>
        </p:nvPicPr>
        <p:blipFill>
          <a:blip r:embed="rId3" cstate="screen"/>
          <a:srcRect t="-1209"/>
          <a:stretch>
            <a:fillRect/>
          </a:stretch>
        </p:blipFill>
        <p:spPr>
          <a:xfrm>
            <a:off x="2983452" y="1714488"/>
            <a:ext cx="2302928" cy="3857652"/>
          </a:xfrm>
          <a:prstGeom prst="rect">
            <a:avLst/>
          </a:prstGeom>
        </p:spPr>
      </p:pic>
      <p:pic>
        <p:nvPicPr>
          <p:cNvPr id="6" name="ตัวยึดเนื้อหา 3" descr="14800797_10154673132968466_285549653_n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117068" y="1785926"/>
            <a:ext cx="1955262" cy="3786214"/>
          </a:xfrm>
          <a:prstGeom prst="rect">
            <a:avLst/>
          </a:prstGeom>
        </p:spPr>
      </p:pic>
      <p:pic>
        <p:nvPicPr>
          <p:cNvPr id="7" name="ตัวยึดเนื้อหา 3" descr="14800797_10154673132968466_285549653_n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072330" y="1785926"/>
            <a:ext cx="2071670" cy="37862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4804959_10154673133383466_754175829_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458"/>
          <a:stretch>
            <a:fillRect/>
          </a:stretch>
        </p:blipFill>
        <p:spPr>
          <a:xfrm>
            <a:off x="0" y="285728"/>
            <a:ext cx="4786314" cy="6572272"/>
          </a:xfr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929190" y="1714488"/>
            <a:ext cx="3929058" cy="40005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400" b="1" dirty="0" smtClean="0">
              <a:solidFill>
                <a:srgbClr val="FFC000"/>
              </a:solidFill>
              <a:latin typeface="CordiaUPC" pitchFamily="34" charset="-34"/>
              <a:ea typeface="+mj-ea"/>
              <a:cs typeface="CordiaUPC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เลือกใช้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กระบวนการ </a:t>
            </a:r>
            <a:r>
              <a:rPr lang="en-US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ตามแบบ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 </a:t>
            </a:r>
            <a:r>
              <a:rPr lang="th-TH" sz="4400" b="1" dirty="0" err="1" smtClean="0">
                <a:solidFill>
                  <a:srgbClr val="FFC000"/>
                </a:solidFill>
                <a:latin typeface="CordiaUPC" pitchFamily="34" charset="-34"/>
                <a:ea typeface="+mj-ea"/>
                <a:cs typeface="CordiaUPC" pitchFamily="34" charset="-34"/>
              </a:rPr>
              <a:t>กพร.</a:t>
            </a:r>
            <a:endParaRPr lang="th-TH" sz="4400" b="1" dirty="0" smtClean="0">
              <a:solidFill>
                <a:srgbClr val="FFC000"/>
              </a:solidFill>
              <a:latin typeface="CordiaUPC" pitchFamily="34" charset="-34"/>
              <a:ea typeface="+mj-ea"/>
              <a:cs typeface="CordiaUPC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C000"/>
                </a:solidFill>
                <a:latin typeface="CordiaUPC" pitchFamily="34" charset="-34"/>
                <a:ea typeface="+mj-ea"/>
                <a:cs typeface="CordiaUPC" pitchFamily="34" charset="-34"/>
              </a:rPr>
              <a:t>7 </a:t>
            </a:r>
            <a:r>
              <a:rPr lang="th-TH" sz="4400" b="1" dirty="0" smtClean="0">
                <a:solidFill>
                  <a:srgbClr val="FFC000"/>
                </a:solidFill>
                <a:latin typeface="CordiaUPC" pitchFamily="34" charset="-34"/>
                <a:ea typeface="+mj-ea"/>
                <a:cs typeface="CordiaUPC" pitchFamily="34" charset="-34"/>
              </a:rPr>
              <a:t>ขั้นตอน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เพราะเข้าใจง่าย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และชำนาญ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Desktop\web museum\km2559\level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786578" cy="3643338"/>
          </a:xfrm>
          <a:prstGeom prst="rect">
            <a:avLst/>
          </a:prstGeom>
          <a:noFill/>
        </p:spPr>
      </p:pic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3714712" y="4248587"/>
            <a:ext cx="5429288" cy="253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สร้างกลไกในการดำเนินงาน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แบ่งหน้าที่แต่ละฝ่ายตามความสนใจ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 ระบุเรื่องหัวข้อที่จะดำเนินการ </a:t>
            </a:r>
            <a:r>
              <a:rPr lang="en-US" sz="3200" dirty="0" smtClean="0">
                <a:solidFill>
                  <a:schemeClr val="bg1"/>
                </a:solidFill>
              </a:rPr>
              <a:t>KM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 จัดทำแผนและปฏิทินการดำเนินงาน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28596" y="4214818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FFC000"/>
                </a:solidFill>
                <a:latin typeface="CordiaUPC" pitchFamily="34" charset="-34"/>
                <a:ea typeface="+mj-ea"/>
                <a:cs typeface="CordiaUPC" pitchFamily="34" charset="-34"/>
              </a:rPr>
              <a:t>บ่งชี้ความรู้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FFC000"/>
                </a:solidFill>
              </a:rPr>
              <a:t>เงื่อนไขเพิ่มเติม : 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</a:rPr>
              <a:t>จะต้องไม่กระทบเวลาการทำงานหลัก 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chemeClr val="bg1"/>
                </a:solidFill>
              </a:rPr>
              <a:t>จะต้อง</a:t>
            </a:r>
            <a:r>
              <a:rPr lang="th-TH" b="1" dirty="0" err="1" smtClean="0">
                <a:solidFill>
                  <a:schemeClr val="bg1"/>
                </a:solidFill>
              </a:rPr>
              <a:t>บูรณา</a:t>
            </a:r>
            <a:r>
              <a:rPr lang="th-TH" b="1" dirty="0" smtClean="0">
                <a:solidFill>
                  <a:schemeClr val="bg1"/>
                </a:solidFill>
              </a:rPr>
              <a:t>การกับกิจกรรมอื่นๆ และการตรวจประเมินประกันคุณภาพของสำนักศิลปะฯ อีกด้วย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th-TH" b="1" dirty="0" smtClean="0">
                <a:solidFill>
                  <a:schemeClr val="bg1"/>
                </a:solidFill>
              </a:rPr>
              <a:t>. จะต้องนำภูมิปัญญาท้องถิ่นในการจัดเก็บ หรือรักษาสิ่งของมาใช้ในการบริหารจัดการคลังวัตถุพิพิธภัณฑ์อีกด้วย</a:t>
            </a:r>
          </a:p>
          <a:p>
            <a:endParaRPr lang="th-TH" dirty="0"/>
          </a:p>
        </p:txBody>
      </p:sp>
      <p:pic>
        <p:nvPicPr>
          <p:cNvPr id="43010" name="Picture 2" descr="https://medthai.com/wp-content/uploads/2013/07/Tamari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5"/>
            <a:ext cx="3219273" cy="2143116"/>
          </a:xfrm>
          <a:prstGeom prst="rect">
            <a:avLst/>
          </a:prstGeom>
          <a:noFill/>
        </p:spPr>
      </p:pic>
      <p:pic>
        <p:nvPicPr>
          <p:cNvPr id="43012" name="Picture 4" descr="http://igetweb.com/www/charcoalthais/news/389006_15032607322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62" y="4714884"/>
            <a:ext cx="2572900" cy="2143115"/>
          </a:xfrm>
          <a:prstGeom prst="rect">
            <a:avLst/>
          </a:prstGeom>
          <a:noFill/>
        </p:spPr>
      </p:pic>
      <p:pic>
        <p:nvPicPr>
          <p:cNvPr id="43014" name="Picture 6" descr="http://www.prd.go.th/images/blackpepp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291" y="4684855"/>
            <a:ext cx="2786082" cy="217314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572008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เพื่อให้ทราบว่ามีความรู้ใดบ้างที่จำเป็นต่อการปฏิบัติงาน โดยใช้ </a:t>
            </a:r>
            <a:r>
              <a:rPr lang="en-US" dirty="0" smtClean="0">
                <a:solidFill>
                  <a:srgbClr val="FFFF00"/>
                </a:solidFill>
                <a:latin typeface="CordiaUPC" pitchFamily="34" charset="-34"/>
                <a:cs typeface="CordiaUPC" pitchFamily="34" charset="-34"/>
              </a:rPr>
              <a:t>Mind Map </a:t>
            </a:r>
            <a:r>
              <a:rPr lang="th-TH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เป็นเครื่องมือ</a:t>
            </a:r>
            <a:endParaRPr lang="th-TH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7" name="ตัวยึดเนื้อหา 3" descr="14359617_1408229049204546_1577433458_o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0" y="214290"/>
            <a:ext cx="520699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ตัวยึดเนื้อหา 3" descr="14359617_1408229049204546_1577433458_o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3571868" y="3929090"/>
            <a:ext cx="5206993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643306" y="2954731"/>
            <a:ext cx="4443444" cy="9743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การวิเคราะห์ลักษณะงาน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ที่ต้องปฏิบัติในคลังวัตถุพิพิธภัณฑ์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C:\Documents and Settings\Administrator\Desktop\web museum\km2559\level-5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1906"/>
            <a:ext cx="3571900" cy="2606523"/>
          </a:xfrm>
          <a:prstGeom prst="rect">
            <a:avLst/>
          </a:prstGeom>
          <a:noFill/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357158" y="3121420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mindmap-museum-storge-b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357166"/>
            <a:ext cx="8788879" cy="621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592933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ประกอบไปด้วย </a:t>
            </a:r>
            <a:r>
              <a:rPr lang="en-US" dirty="0" smtClean="0"/>
              <a:t>5 </a:t>
            </a:r>
            <a:r>
              <a:rPr lang="th-TH" dirty="0" smtClean="0"/>
              <a:t>ด้าน</a:t>
            </a:r>
            <a:endParaRPr lang="th-TH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ศูนย์วัฒนธรรมเฉลิมราช มหาวิทยาลัยราชภัฏนครราชสีม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5478"/>
            <a:ext cx="4238628" cy="2066332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488" y="4105711"/>
            <a:ext cx="5643602" cy="2537999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คู่มือการจัดทำทะเบียนโบราณวัตถุ </a:t>
            </a:r>
            <a:r>
              <a:rPr lang="th-TH" dirty="0" err="1" smtClean="0">
                <a:solidFill>
                  <a:schemeClr val="bg1"/>
                </a:solidFill>
              </a:rPr>
              <a:t>ศิลปวัตุ</a:t>
            </a:r>
            <a:r>
              <a:rPr lang="th-TH" dirty="0" smtClean="0">
                <a:solidFill>
                  <a:schemeClr val="bg1"/>
                </a:solidFill>
              </a:rPr>
              <a:t>                        สำนักพิพิธภัณฑสถานแห่งชาติ กรมศิลปากร (2550)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การดูแลรักษาวัตถุพิพิธภัณฑ์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th-TH" dirty="0" smtClean="0">
                <a:solidFill>
                  <a:schemeClr val="bg1"/>
                </a:solidFill>
              </a:rPr>
              <a:t> สถาบันพิพิธภัณฑ์การเรียนรู้แห่งชาติ	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คู่มือพิพิธภัณฑ์ท้องถิ่น โดย สำนักพิพิธภัณฑสถานแห่งชาติ กรมศิลปากร (2550)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dministrator\Desktop\web museum\km2559\record-manual-book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28595" y="428604"/>
            <a:ext cx="1901587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Desktop\web museum\km2559\museum-siam1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500298" y="428604"/>
            <a:ext cx="1901587" cy="264320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istrator\Desktop\web museum\km2559\museum-manual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428596" y="3857628"/>
            <a:ext cx="1882571" cy="2643206"/>
          </a:xfrm>
          <a:prstGeom prst="rect">
            <a:avLst/>
          </a:prstGeom>
          <a:noFill/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428992" y="3143248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ความรู้ที่อยู่ในเอกสาร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Explicit Knowledge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57158" y="3121420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P7150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71480"/>
            <a:ext cx="4714876" cy="5401078"/>
          </a:xfrm>
          <a:prstGeom prst="rect">
            <a:avLst/>
          </a:prstGeom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929058" y="2951367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ความรู้ที่อยู่ในเอกสาร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Explicit Knowledge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pic>
        <p:nvPicPr>
          <p:cNvPr id="11" name="รูปภาพ 10" descr="P71509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0277" y="593937"/>
            <a:ext cx="4065971" cy="2285992"/>
          </a:xfrm>
          <a:prstGeom prst="rect">
            <a:avLst/>
          </a:prstGeom>
        </p:spPr>
      </p:pic>
      <p:pic>
        <p:nvPicPr>
          <p:cNvPr id="12" name="รูปภาพ 11" descr="P71509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665771"/>
            <a:ext cx="4065970" cy="2285992"/>
          </a:xfrm>
          <a:prstGeom prst="rect">
            <a:avLst/>
          </a:prstGeom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3843332" y="6050378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err="1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คลิบ</a:t>
            </a:r>
            <a:r>
              <a:rPr lang="th-TH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วิดีโอการอบรม</a:t>
            </a:r>
            <a:r>
              <a:rPr lang="en-US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, digital Files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57158" y="2978544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DSC03409_Foto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87665"/>
            <a:ext cx="4500562" cy="3012773"/>
          </a:xfrm>
        </p:spPr>
      </p:pic>
      <p:pic>
        <p:nvPicPr>
          <p:cNvPr id="5" name="รูปภาพ 4" descr="DSC03414_Foto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43372" y="3439058"/>
            <a:ext cx="5000628" cy="3276090"/>
          </a:xfrm>
          <a:prstGeom prst="rect">
            <a:avLst/>
          </a:prstGeom>
        </p:spPr>
      </p:pic>
      <p:pic>
        <p:nvPicPr>
          <p:cNvPr id="6" name="รูปภาพ 5" descr="DSC03411_Foto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429024"/>
            <a:ext cx="4503802" cy="3286124"/>
          </a:xfrm>
          <a:prstGeom prst="rect">
            <a:avLst/>
          </a:prstGeom>
        </p:spPr>
      </p:pic>
      <p:pic>
        <p:nvPicPr>
          <p:cNvPr id="7" name="รูปภาพ 6" descr="DSC03418_Foto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04398"/>
            <a:ext cx="4643438" cy="3108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3000372"/>
            <a:ext cx="635798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สำนักศิลปะและวัฒนธรรม</a:t>
            </a:r>
          </a:p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มีวัตถุพิพิธภัณฑ์ทั้งที่</a:t>
            </a:r>
            <a:r>
              <a:rPr lang="th-TH" sz="3200" b="1" dirty="0" smtClean="0">
                <a:solidFill>
                  <a:schemeClr val="bg1"/>
                </a:solidFill>
              </a:rPr>
              <a:t>จัดแสดง </a:t>
            </a:r>
            <a:r>
              <a:rPr lang="th-TH" sz="3200" b="1" dirty="0" smtClean="0">
                <a:solidFill>
                  <a:srgbClr val="FFFF00"/>
                </a:solidFill>
              </a:rPr>
              <a:t>และ</a:t>
            </a:r>
            <a:r>
              <a:rPr lang="th-TH" sz="3200" b="1" dirty="0" smtClean="0">
                <a:solidFill>
                  <a:schemeClr val="bg1"/>
                </a:solidFill>
              </a:rPr>
              <a:t>ไม่ได้จัดแสดง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web2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714356"/>
            <a:ext cx="9144000" cy="5140990"/>
          </a:xfrm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5500702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ความรู้ที่อยู่ในเอกสาร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Explicit Knowledge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14282" y="714356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P715089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572000" y="500042"/>
            <a:ext cx="4446998" cy="5929330"/>
          </a:xfrm>
        </p:spPr>
      </p:pic>
      <p:pic>
        <p:nvPicPr>
          <p:cNvPr id="6" name="รูปภาพ 5" descr="P7150905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1" y="3614083"/>
            <a:ext cx="4572000" cy="3315379"/>
          </a:xfrm>
          <a:prstGeom prst="rect">
            <a:avLst/>
          </a:prstGeom>
        </p:spPr>
      </p:pic>
      <p:pic>
        <p:nvPicPr>
          <p:cNvPr id="7" name="รูปภาพ 6" descr="P715090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500042"/>
            <a:ext cx="4572000" cy="2643206"/>
          </a:xfrm>
          <a:prstGeom prst="rect">
            <a:avLst/>
          </a:prstGeom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0" y="3121420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ความรู้ที่อยู่ในตัวบุคคล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Tacit Knowledge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28556" y="2357430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572000" y="5929330"/>
            <a:ext cx="4300568" cy="5973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พิพิธภัณฑสถานแห่งชาติมหาวีรวงศ์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715087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-136906" y="714356"/>
            <a:ext cx="9280906" cy="4643470"/>
          </a:xfr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4478742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+mj-ea"/>
                <a:cs typeface="CordiaUPC" pitchFamily="34" charset="-34"/>
              </a:rPr>
              <a:t>ความรู้ที่อยู่ในตัวบุคคล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Tacit Knowledge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286116" y="5963099"/>
            <a:ext cx="6143668" cy="118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คนทำงานคล้ายกัน จะเข้าใจหัวอกเดียวกันได้ดี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28556" y="3692924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การแสวงหาความรู้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นำ </a:t>
            </a:r>
            <a:r>
              <a:rPr lang="en-US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mind map </a:t>
            </a:r>
            <a:r>
              <a:rPr lang="th-TH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มาลงรายละเอียดปลีกย่อย</a:t>
            </a:r>
            <a:endParaRPr lang="th-TH" b="1" dirty="0">
              <a:solidFill>
                <a:srgbClr val="FFC00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" name="ตัวยึดเนื้อหา 3" descr="mindmap-museum-storge-b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48" y="415287"/>
            <a:ext cx="3857652" cy="2727961"/>
          </a:xfrm>
          <a:prstGeom prst="rect">
            <a:avLst/>
          </a:prstGeom>
        </p:spPr>
      </p:pic>
      <p:pic>
        <p:nvPicPr>
          <p:cNvPr id="7" name="ตัวยึดเนื้อหา 6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022" y="3429000"/>
            <a:ext cx="8858978" cy="3016635"/>
          </a:xfrm>
        </p:spPr>
      </p:pic>
      <p:sp>
        <p:nvSpPr>
          <p:cNvPr id="8" name="TextBox 7"/>
          <p:cNvSpPr txBox="1"/>
          <p:nvPr/>
        </p:nvSpPr>
        <p:spPr>
          <a:xfrm>
            <a:off x="357158" y="2189141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ลงรายละเอียดปลีกย่อย โดยพิจารณาความเหมาะสมต่อลักษณะและขนาดขององค์กร</a:t>
            </a:r>
            <a:endParaRPr lang="th-TH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571472" y="205968"/>
            <a:ext cx="4100514" cy="1470025"/>
          </a:xfrm>
        </p:spPr>
        <p:txBody>
          <a:bodyPr/>
          <a:lstStyle/>
          <a:p>
            <a:r>
              <a:rPr lang="th-TH" dirty="0" smtClean="0">
                <a:solidFill>
                  <a:srgbClr val="FFC000"/>
                </a:solidFill>
                <a:cs typeface="+mn-cs"/>
              </a:rPr>
              <a:t>ดำเนินงานควบคู่กับ </a:t>
            </a:r>
            <a:r>
              <a:rPr lang="en-US" dirty="0" smtClean="0">
                <a:solidFill>
                  <a:srgbClr val="FFC000"/>
                </a:solidFill>
                <a:cs typeface="+mn-cs"/>
              </a:rPr>
              <a:t>KM</a:t>
            </a:r>
            <a:endParaRPr lang="th-TH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7" name="รูปภาพ 6" descr="14794071_10154673204013466_350871332_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571612"/>
            <a:ext cx="4357686" cy="3492140"/>
          </a:xfrm>
          <a:prstGeom prst="rect">
            <a:avLst/>
          </a:prstGeom>
        </p:spPr>
      </p:pic>
      <p:pic>
        <p:nvPicPr>
          <p:cNvPr id="6" name="รูปภาพ 5" descr="14794071_10154673204013466_350871332_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0" y="71414"/>
            <a:ext cx="4143380" cy="4143380"/>
          </a:xfrm>
          <a:prstGeom prst="rect">
            <a:avLst/>
          </a:prstGeom>
        </p:spPr>
      </p:pic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5072066" y="4534339"/>
            <a:ext cx="4071934" cy="253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ไฟดับเมื่อใด ได้งานทุกที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การทำงานจะเกิดการพูดคุยแลกเปลี่ยนระหว่างการปฏิบัติงาน นำมาสู่การปรับปรุงการทำงานอยู่สม่ำเสมอ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dirty="0" smtClean="0">
                <a:solidFill>
                  <a:srgbClr val="FFC000"/>
                </a:solidFill>
              </a:rPr>
              <a:t>ร่วมรับผิดชอบ ร่วมเป็นเจ้าของ 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  <a:cs typeface="+mn-cs"/>
              </a:rPr>
              <a:t>ออกแบบการใช้งานพื้นที่</a:t>
            </a:r>
            <a:endParaRPr lang="th-TH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4" name="ตัวยึดเนื้อหา 3" descr="14800766_10154673191788466_196391935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78" y="1600200"/>
            <a:ext cx="6408443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00034" y="857232"/>
            <a:ext cx="3714776" cy="11430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จัดหาชั้นวาง ตู้</a:t>
            </a:r>
            <a:r>
              <a:rPr kumimoji="0" lang="th-TH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กล่องบรรจุ อุปกรณ์หีบห่อ และอุปกรณ์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ทำความสะอาด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รูปภาพ 20" descr="20160308_084128.jpg"/>
          <p:cNvPicPr/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85720" y="2714620"/>
            <a:ext cx="4857784" cy="3643338"/>
          </a:xfrm>
          <a:prstGeom prst="rect">
            <a:avLst/>
          </a:prstGeom>
        </p:spPr>
      </p:pic>
      <p:pic>
        <p:nvPicPr>
          <p:cNvPr id="6" name="รูปภาพ 20" descr="20160308_084128.jpg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4429124" y="642918"/>
            <a:ext cx="441728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or\Desktop\web museum\km2559\level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23938"/>
            <a:ext cx="4286250" cy="2619376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istrator\Desktop\web museum\km2559\level3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4" y="595310"/>
            <a:ext cx="4286250" cy="2619376"/>
          </a:xfrm>
          <a:prstGeom prst="rect">
            <a:avLst/>
          </a:prstGeom>
          <a:noFill/>
        </p:spPr>
      </p:pic>
      <p:pic>
        <p:nvPicPr>
          <p:cNvPr id="28678" name="Picture 6" descr="C:\Documents and Settings\Administrator\Desktop\web museum\km2559\level3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81458"/>
            <a:ext cx="4286250" cy="2619376"/>
          </a:xfrm>
          <a:prstGeom prst="rect">
            <a:avLst/>
          </a:prstGeom>
          <a:noFill/>
        </p:spPr>
      </p:pic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86314" y="3605645"/>
            <a:ext cx="3929090" cy="2537999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มักจะดำเนินการใน</a:t>
            </a:r>
            <a:r>
              <a:rPr lang="th-TH" dirty="0" smtClean="0">
                <a:solidFill>
                  <a:srgbClr val="FFC000"/>
                </a:solidFill>
              </a:rPr>
              <a:t>วันไฟดับ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การทำงานจะเกิดการพูดคุยแลกเปลี่ยนระหว่างการปฏิบัติงาน นำมาสู่การปรับปรุงการทำงานอยู่สม่ำเสมอ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4071966" cy="114300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rgbClr val="FFC000"/>
                </a:solidFill>
              </a:rPr>
              <a:t>คัดแยก จำแนก ทำความสะอาด </a:t>
            </a:r>
            <a:br>
              <a:rPr lang="th-TH" sz="3600" dirty="0" smtClean="0">
                <a:solidFill>
                  <a:srgbClr val="FFC000"/>
                </a:solidFill>
              </a:rPr>
            </a:br>
            <a:r>
              <a:rPr lang="th-TH" sz="3600" dirty="0" smtClean="0">
                <a:solidFill>
                  <a:srgbClr val="FFC000"/>
                </a:solidFill>
              </a:rPr>
              <a:t>และนำขึ้นชั้น</a:t>
            </a:r>
            <a:endParaRPr lang="th-TH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016484_10204642612922261_180927161817844800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4811" y="3081288"/>
            <a:ext cx="4929221" cy="3776713"/>
          </a:xfrm>
          <a:prstGeom prst="rect">
            <a:avLst/>
          </a:prstGeom>
        </p:spPr>
      </p:pic>
      <p:pic>
        <p:nvPicPr>
          <p:cNvPr id="7" name="รูปภาพ 6" descr="10387296_706367552745469_894452030693427002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56295"/>
            <a:ext cx="4786314" cy="3801705"/>
          </a:xfrm>
          <a:prstGeom prst="rect">
            <a:avLst/>
          </a:prstGeom>
        </p:spPr>
      </p:pic>
      <p:pic>
        <p:nvPicPr>
          <p:cNvPr id="8" name="รูปภาพ 7" descr="10628308_706367709412120_6504850216121911794_n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0496" y="357166"/>
            <a:ext cx="4573535" cy="2714644"/>
          </a:xfrm>
          <a:prstGeom prst="rect">
            <a:avLst/>
          </a:prstGeom>
        </p:spPr>
      </p:pic>
      <p:pic>
        <p:nvPicPr>
          <p:cNvPr id="9" name="ตัวยึดเนื้อหา 9" descr="10007358_749465145102376_6533506899934351064_o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-32" y="0"/>
            <a:ext cx="4500594" cy="3071810"/>
          </a:xfrm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1643042" y="2786058"/>
            <a:ext cx="5715072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พิพิธภัณฑ์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เมืองนครราชสีมา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71432" y="2951367"/>
            <a:ext cx="351475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กลั่นกรองความรู้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071802" y="4214818"/>
            <a:ext cx="5643602" cy="18573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คณะกรรมการได้นำองค์ความรู้มาจัดทำเป็น</a:t>
            </a:r>
            <a:r>
              <a:rPr lang="th-TH" dirty="0" smtClean="0">
                <a:solidFill>
                  <a:srgbClr val="FFC000"/>
                </a:solidFill>
              </a:rPr>
              <a:t>ร่างคู่มือการปฏิบัติงาน</a:t>
            </a:r>
            <a:r>
              <a:rPr lang="th-TH" dirty="0" smtClean="0">
                <a:solidFill>
                  <a:schemeClr val="bg1"/>
                </a:solidFill>
              </a:rPr>
              <a:t> และประชุมเพื่อตรวจสอบความถูกต้องและความเหมาะสมของเนื้อหา โดยทบทวนถึงความรู้และประสบการณ์ที่เกิดขึ้นระหว่างการปฏิบัติงานด้วย และนอกจากนี้ยังมีการ</a:t>
            </a:r>
            <a:r>
              <a:rPr lang="th-TH" dirty="0" smtClean="0">
                <a:solidFill>
                  <a:srgbClr val="FFC000"/>
                </a:solidFill>
              </a:rPr>
              <a:t>พูดคุยอย่างไม่เป็นทางการอยู่สม่ำเสมอ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5298" name="Picture 2" descr="C:\Documents and Settings\Administrator\Desktop\web museum\km2559\level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28"/>
            <a:ext cx="4286250" cy="2409825"/>
          </a:xfrm>
          <a:prstGeom prst="rect">
            <a:avLst/>
          </a:prstGeom>
          <a:noFill/>
        </p:spPr>
      </p:pic>
      <p:pic>
        <p:nvPicPr>
          <p:cNvPr id="55300" name="Picture 4" descr="C:\Documents and Settings\Administrator\Desktop\web museum\km2559\level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30" y="285728"/>
            <a:ext cx="4286250" cy="24098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612" y="1214422"/>
            <a:ext cx="6000792" cy="1911345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จัดทำแผ่นพับเพื่อเผยแพร่เนื้อหาในฉบับย่อ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2928934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การเข้าถึง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pic>
        <p:nvPicPr>
          <p:cNvPr id="5" name="รูปภาพ 4" descr="2-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2214554"/>
            <a:ext cx="5877228" cy="415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714752"/>
            <a:ext cx="5357850" cy="3025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     จัดทำคู่มือการปฏิบัติงาน</a:t>
            </a:r>
          </a:p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     สำหรับผู้ปฏิบัติงาน</a:t>
            </a:r>
          </a:p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     ในคลังวัตถุพิพิธภัณฑ์</a:t>
            </a:r>
          </a:p>
          <a:p>
            <a:endParaRPr lang="th-TH" sz="2800" dirty="0"/>
          </a:p>
        </p:txBody>
      </p:sp>
      <p:pic>
        <p:nvPicPr>
          <p:cNvPr id="4" name="รูปภาพ 3" descr="km-ปกหน้า-25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1357298"/>
            <a:ext cx="3495720" cy="4944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928934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การเข้าถึง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643314"/>
            <a:ext cx="3400420" cy="2500330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    เผยแพร่ผลการจัดการความรู้ในเว็บไซต์พิพิธภัณฑ์เมืองนครราชสีมา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2928934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การเข้าถึง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428992" y="5286388"/>
            <a:ext cx="5429288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www.</a:t>
            </a:r>
            <a:r>
              <a:rPr lang="en-US" sz="4800" dirty="0" smtClean="0">
                <a:solidFill>
                  <a:srgbClr val="FFC000"/>
                </a:solidFill>
              </a:rPr>
              <a:t>koratmuseum</a:t>
            </a:r>
            <a:r>
              <a:rPr lang="en-US" sz="3200" dirty="0" smtClean="0">
                <a:solidFill>
                  <a:schemeClr val="bg1"/>
                </a:solidFill>
              </a:rPr>
              <a:t>.com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290"/>
            <a:ext cx="224639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1088"/>
            <a:ext cx="2286016" cy="48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 descr="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71432" y="2000240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การแบ่งปัน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85786" y="3357562"/>
            <a:ext cx="5643602" cy="9286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dirty="0" smtClean="0">
                <a:solidFill>
                  <a:schemeClr val="bg1"/>
                </a:solidFill>
              </a:rPr>
              <a:t>เผยแพร่คู่มือและแนวปฏิบัติที่ดี</a:t>
            </a:r>
          </a:p>
          <a:p>
            <a:pPr lvl="0">
              <a:spcBef>
                <a:spcPct val="0"/>
              </a:spcBef>
              <a:defRPr/>
            </a:pPr>
            <a:r>
              <a:rPr lang="th-TH" dirty="0" smtClean="0">
                <a:solidFill>
                  <a:schemeClr val="bg1"/>
                </a:solidFill>
              </a:rPr>
              <a:t>ไปยังหน่วยงานที่มีลักษณะ</a:t>
            </a:r>
          </a:p>
          <a:p>
            <a:pPr lvl="0">
              <a:spcBef>
                <a:spcPct val="0"/>
              </a:spcBef>
              <a:defRPr/>
            </a:pPr>
            <a:r>
              <a:rPr lang="th-TH" dirty="0" smtClean="0">
                <a:solidFill>
                  <a:schemeClr val="bg1"/>
                </a:solidFill>
              </a:rPr>
              <a:t>คล้ายคลึงกัน อาทิ </a:t>
            </a:r>
            <a:r>
              <a:rPr lang="th-TH" dirty="0" err="1" smtClean="0">
                <a:solidFill>
                  <a:schemeClr val="bg1"/>
                </a:solidFill>
              </a:rPr>
              <a:t>มรภ.</a:t>
            </a:r>
            <a:r>
              <a:rPr lang="th-TH" dirty="0" smtClean="0">
                <a:solidFill>
                  <a:schemeClr val="bg1"/>
                </a:solidFill>
              </a:rPr>
              <a:t>บุรีรัมย์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th-TH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th-TH" dirty="0" err="1" smtClean="0">
                <a:solidFill>
                  <a:schemeClr val="bg1"/>
                </a:solidFill>
              </a:rPr>
              <a:t>มรภ.</a:t>
            </a:r>
            <a:r>
              <a:rPr lang="th-TH" dirty="0" smtClean="0">
                <a:solidFill>
                  <a:schemeClr val="bg1"/>
                </a:solidFill>
              </a:rPr>
              <a:t> กาญจนบุรี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pic>
        <p:nvPicPr>
          <p:cNvPr id="10" name="รูปภาพ 9" descr="km-ปกหน้า-25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857232"/>
            <a:ext cx="3495720" cy="494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7106" name="Picture 2" descr="C:\Documents and Settings\Administrator\Desktop\web museum\km2559\level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01312" cy="2643182"/>
          </a:xfrm>
          <a:prstGeom prst="rect">
            <a:avLst/>
          </a:prstGeom>
          <a:noFill/>
        </p:spPr>
      </p:pic>
      <p:pic>
        <p:nvPicPr>
          <p:cNvPr id="47108" name="Picture 4" descr="C:\Documents and Settings\Administrator\Desktop\web museum\km2559\level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689" y="214290"/>
            <a:ext cx="4701311" cy="2643182"/>
          </a:xfrm>
          <a:prstGeom prst="rect">
            <a:avLst/>
          </a:prstGeom>
          <a:noFill/>
        </p:spPr>
      </p:pic>
      <p:pic>
        <p:nvPicPr>
          <p:cNvPr id="47112" name="Picture 8" descr="C:\Documents and Settings\Administrator\Desktop\web museum\km2559\level6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42"/>
            <a:ext cx="4857752" cy="2731136"/>
          </a:xfrm>
          <a:prstGeom prst="rect">
            <a:avLst/>
          </a:prstGeom>
          <a:noFill/>
        </p:spPr>
      </p:pic>
      <p:pic>
        <p:nvPicPr>
          <p:cNvPr id="47110" name="Picture 6" descr="C:\Documents and Settings\Administrator\Desktop\web museum\km2559\level6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42"/>
            <a:ext cx="4857752" cy="2731136"/>
          </a:xfrm>
          <a:prstGeom prst="rect">
            <a:avLst/>
          </a:prstGeom>
          <a:noFill/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71432" y="2951367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การแบ่งปัน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071802" y="2928934"/>
            <a:ext cx="5643602" cy="9286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dirty="0" smtClean="0">
                <a:solidFill>
                  <a:schemeClr val="bg1"/>
                </a:solidFill>
              </a:rPr>
              <a:t>ถ่ายทอดองค์ความรู้ การอนุรักษ์และสงวนรักษา เอกสารโบราณ แก่นักศึกษาโปรแกรมวิชาบรรณารักษ์ศาสตร์ฯ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4590521_1103930442989176_76736273042229776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3896891"/>
          </a:xfrm>
        </p:spPr>
      </p:pic>
      <p:pic>
        <p:nvPicPr>
          <p:cNvPr id="6" name="ตัวยึดเนื้อหา 3" descr="14590521_1103930442989176_767362730422297763_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6248" y="3804044"/>
            <a:ext cx="4857784" cy="3053956"/>
          </a:xfrm>
          <a:prstGeom prst="rect">
            <a:avLst/>
          </a:prstGeom>
        </p:spPr>
      </p:pic>
      <p:pic>
        <p:nvPicPr>
          <p:cNvPr id="5" name="ตัวยึดเนื้อหา 3" descr="14590521_1103930442989176_767362730422297763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84411"/>
            <a:ext cx="5286380" cy="2973589"/>
          </a:xfrm>
          <a:prstGeom prst="rect">
            <a:avLst/>
          </a:prstGeom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71432" y="3237119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การแบ่งปัน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071802" y="3214686"/>
            <a:ext cx="6072198" cy="785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dirty="0" smtClean="0">
                <a:solidFill>
                  <a:schemeClr val="bg1"/>
                </a:solidFill>
              </a:rPr>
              <a:t>มหกรรมแลกเปลี่ยนเรียนรู้ </a:t>
            </a:r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ก่อนย้าย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7000892" cy="690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6446" y="6072206"/>
            <a:ext cx="307180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สภาพก่อนการดำเนินการ</a:t>
            </a:r>
            <a:endParaRPr lang="th-TH" b="1" dirty="0">
              <a:solidFill>
                <a:srgbClr val="FFC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0" y="928670"/>
            <a:ext cx="4572000" cy="1643074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จัดเก็บหลายสถานที่ มีการสูญหาย ชำรุด เปลี่ยนสภาพ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ไม่ทราบปริมาณที่ครอบครอง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dirty="0" smtClean="0">
                <a:solidFill>
                  <a:srgbClr val="FFC000"/>
                </a:solidFill>
              </a:rPr>
              <a:t>นำคู่มือการปฏิบัติงานไปใช้เป็นแนวทางการทำงาน เน้นให้เป็นส่วนหนึ่งของงาน </a:t>
            </a:r>
            <a:r>
              <a:rPr lang="th-TH" dirty="0" smtClean="0">
                <a:solidFill>
                  <a:schemeClr val="bg1"/>
                </a:solidFill>
              </a:rPr>
              <a:t>โดยการนำความรู้ไปใช้ให้เกิดการเรียนรู้และประสบการณ์ใหม่ๆ และนำความรู้ที่ได้ไปหมุนเวียนต่อไปอย่างต่อเนื่อง โดยอาจะมีการปรับปรุง เพิ่มเติมองค์ความรู้ในคู่มืออยู่เสมอ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4" name="รูปภาพ 3" descr="2016-06-29-20-29-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00569"/>
            <a:ext cx="3143240" cy="2357431"/>
          </a:xfrm>
          <a:prstGeom prst="rect">
            <a:avLst/>
          </a:prstGeom>
        </p:spPr>
      </p:pic>
      <p:pic>
        <p:nvPicPr>
          <p:cNvPr id="5" name="รูปภาพ 4" descr="IMG_20160628_2346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71802" y="4500570"/>
            <a:ext cx="2643206" cy="2357430"/>
          </a:xfrm>
          <a:prstGeom prst="rect">
            <a:avLst/>
          </a:prstGeom>
        </p:spPr>
      </p:pic>
      <p:pic>
        <p:nvPicPr>
          <p:cNvPr id="6" name="รูปภาพ 5" descr="2016-06-29-18-28-2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84559" y="4429132"/>
            <a:ext cx="3388035" cy="2428867"/>
          </a:xfrm>
          <a:prstGeom prst="rect">
            <a:avLst/>
          </a:prstGeom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143240" y="571480"/>
            <a:ext cx="3014684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การเรียนรู้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</a:rPr>
              <a:t>การใช้ประโยชน์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เกิดองค์ความรู้ที่ระบุในคู่มือ สำหรับผู้ปฏิบัติงาน สามารถนำไปใช้ในการวางแผนการปฏิบัติงาน ระบุความต้องการสนับสนุนด้านงบประมาณ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บุคลากรมีความรู้พื้นฐาน</a:t>
            </a:r>
            <a:r>
              <a:rPr lang="th-TH" dirty="0" smtClean="0">
                <a:solidFill>
                  <a:srgbClr val="FFC000"/>
                </a:solidFill>
              </a:rPr>
              <a:t> สามารถทำงานแทนกันได้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ทราบประเภท และปริมาณวัตถุครอบครอง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องค์กรที่มีขนาดและลักษณะที่คล้ายคลึงกันสามารถนำความรู้ไปปรับใช้ได้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สามารถจัดเก็บอุปกรณ์นิทรรศการหมุนเวียน (ประหยัดงบประมาณ)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</a:rPr>
              <a:t>เคล็ดลับ เทคนิค วิธีการ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พูดคุยไม่เป็นทางการ ไม่เคร่งเครียด </a:t>
            </a:r>
            <a:r>
              <a:rPr lang="th-TH" b="1" dirty="0" smtClean="0">
                <a:solidFill>
                  <a:srgbClr val="FFC000"/>
                </a:solidFill>
              </a:rPr>
              <a:t>อาหารเบรกอร่อย </a:t>
            </a:r>
            <a:r>
              <a:rPr lang="th-TH" dirty="0" smtClean="0">
                <a:solidFill>
                  <a:schemeClr val="bg1"/>
                </a:solidFill>
              </a:rPr>
              <a:t>ไม่เพิ่มภาระ (มีเลขาคอยบันทึก)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กระตุ้นให้แสดงความคิดเห็น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th-TH" dirty="0" smtClean="0">
                <a:solidFill>
                  <a:schemeClr val="bg1"/>
                </a:solidFill>
              </a:rPr>
              <a:t>สร้างความรู้สึกร่วมเป็นเจ้าของ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ทบทวนภูมิปัญญาไทยในการจัดเก็บรักษา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มีการใช้องค์ความรู้บน </a:t>
            </a:r>
            <a:r>
              <a:rPr lang="en-US" dirty="0" smtClean="0">
                <a:solidFill>
                  <a:schemeClr val="bg1"/>
                </a:solidFill>
              </a:rPr>
              <a:t>internet </a:t>
            </a:r>
            <a:r>
              <a:rPr lang="th-TH" dirty="0" smtClean="0">
                <a:solidFill>
                  <a:schemeClr val="bg1"/>
                </a:solidFill>
              </a:rPr>
              <a:t>โดยเฉพาะการบันทึกเทปการอบรมต่างๆ บน </a:t>
            </a:r>
            <a:r>
              <a:rPr lang="en-US" dirty="0" err="1" smtClean="0">
                <a:solidFill>
                  <a:schemeClr val="bg1"/>
                </a:solidFill>
              </a:rPr>
              <a:t>Youtube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(ไม่ต้องเดินทางไปอบรม ประหยัดงบ)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มีการดำเนินงานจริง ควบคู่ </a:t>
            </a:r>
            <a:r>
              <a:rPr lang="en-US" dirty="0" smtClean="0">
                <a:solidFill>
                  <a:schemeClr val="bg1"/>
                </a:solidFill>
              </a:rPr>
              <a:t>KM </a:t>
            </a:r>
            <a:r>
              <a:rPr lang="th-TH" dirty="0" smtClean="0">
                <a:solidFill>
                  <a:srgbClr val="FFC000"/>
                </a:solidFill>
              </a:rPr>
              <a:t>ได้พูด ได้คุย ได้งาน</a:t>
            </a:r>
          </a:p>
          <a:p>
            <a:r>
              <a:rPr lang="th-TH" dirty="0" smtClean="0">
                <a:solidFill>
                  <a:srgbClr val="FFC000"/>
                </a:solidFill>
              </a:rPr>
              <a:t>ได้คู่มือปฏิบัติงาน </a:t>
            </a:r>
            <a:r>
              <a:rPr lang="th-TH" dirty="0" smtClean="0">
                <a:solidFill>
                  <a:schemeClr val="bg1"/>
                </a:solidFill>
              </a:rPr>
              <a:t>(เมื่อปรับตามระเบียบแล้ว) </a:t>
            </a:r>
            <a:r>
              <a:rPr lang="th-TH" dirty="0" smtClean="0">
                <a:solidFill>
                  <a:srgbClr val="FFC000"/>
                </a:solidFill>
              </a:rPr>
              <a:t>สามารถยื่นขอปรับประดับตำแหน่งได้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pp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-36553"/>
            <a:ext cx="9144000" cy="6894577"/>
          </a:xfrm>
        </p:spPr>
      </p:pic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71868" y="71414"/>
            <a:ext cx="5429288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koratmuseum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.com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4292" y="274638"/>
            <a:ext cx="8229600" cy="1143000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0150729_0830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357166"/>
            <a:ext cx="4524407" cy="3014664"/>
          </a:xfrm>
        </p:spPr>
      </p:pic>
      <p:pic>
        <p:nvPicPr>
          <p:cNvPr id="7" name="ตัวยึดเนื้อหา 3" descr="20150729_0830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282" y="357166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ตัวยึดเนื้อหา 3" descr="20150729_08302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2844" y="3714752"/>
            <a:ext cx="450059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ตัวยึดเนื้อหา 3" descr="20150729_0830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282" y="3714752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1928762" y="3071810"/>
            <a:ext cx="5300700" cy="7362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การก่อสร้าง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บริเวณชั้น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2 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อาคาร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UPC" pitchFamily="34" charset="-34"/>
                <a:ea typeface="+mj-ea"/>
                <a:cs typeface="CordiaUPC" pitchFamily="34" charset="-34"/>
              </a:rPr>
              <a:t>10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UPC" pitchFamily="34" charset="-34"/>
              <a:ea typeface="+mj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ยึดเนื้อหา 3" descr="20150729_0830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714876" y="477721"/>
            <a:ext cx="4143372" cy="53087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857752" y="1239818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</a:rPr>
              <a:t>     - เป็นสถานที่จัดเก็บโบราณวัตถุ ศิลปวัตถุที่ไม่ได้จัดแสดงในพิพิธภัณฑ์ </a:t>
            </a:r>
            <a:r>
              <a:rPr lang="th-TH" sz="2400" b="1" dirty="0" smtClean="0">
                <a:solidFill>
                  <a:srgbClr val="FFC000"/>
                </a:solidFill>
              </a:rPr>
              <a:t>มีความปลอดภัยจากภัยอันเกิดจากการกระทำของมนุษย์</a:t>
            </a:r>
            <a:r>
              <a:rPr lang="th-TH" sz="2400" dirty="0" smtClean="0">
                <a:solidFill>
                  <a:schemeClr val="bg1"/>
                </a:solidFill>
              </a:rPr>
              <a:t>และการลดการเสื่อมสภาพตามกาลเวลา</a:t>
            </a:r>
            <a:br>
              <a:rPr lang="th-TH" sz="2400" dirty="0" smtClean="0">
                <a:solidFill>
                  <a:schemeClr val="bg1"/>
                </a:solidFill>
              </a:rPr>
            </a:br>
            <a:r>
              <a:rPr lang="th-TH" sz="2400" dirty="0" smtClean="0">
                <a:solidFill>
                  <a:schemeClr val="bg1"/>
                </a:solidFill>
              </a:rPr>
              <a:t>     - เป็นสถานที่ศึกษาค้นคว้าสำหรับผู้สนใจ โดยจะต้องมีการจัดเก็บรักษาและจัดระบบ เพื่อให้ง่ายและ</a:t>
            </a:r>
            <a:r>
              <a:rPr lang="th-TH" sz="2400" b="1" dirty="0" smtClean="0">
                <a:solidFill>
                  <a:srgbClr val="FFC000"/>
                </a:solidFill>
              </a:rPr>
              <a:t>สะดวกต่อการศึกษาค้นคว้า</a:t>
            </a:r>
            <a:r>
              <a:rPr lang="th-TH" sz="2400" dirty="0" smtClean="0">
                <a:solidFill>
                  <a:schemeClr val="bg1"/>
                </a:solidFill>
              </a:rPr>
              <a:t/>
            </a:r>
            <a:br>
              <a:rPr lang="th-TH" sz="2400" dirty="0" smtClean="0">
                <a:solidFill>
                  <a:schemeClr val="bg1"/>
                </a:solidFill>
              </a:rPr>
            </a:br>
            <a:r>
              <a:rPr lang="th-TH" sz="2400" dirty="0" smtClean="0">
                <a:solidFill>
                  <a:schemeClr val="bg1"/>
                </a:solidFill>
              </a:rPr>
              <a:t>     - เป็นสถานที่จัดเก็บวัตถุ อุปกรณ์ สำหรับนิทรรศการหมุนเวียน เพื่อส่งเสริมการเรียนรู้ซึ่งสามารถหมุนเวียนใช้งานหรือใช้ซ้ำได้ตามวาระต่างๆ ที่สอดคล้อง เพื่อ</a:t>
            </a:r>
            <a:r>
              <a:rPr lang="th-TH" sz="2400" b="1" dirty="0" smtClean="0">
                <a:solidFill>
                  <a:schemeClr val="bg1"/>
                </a:solidFill>
              </a:rPr>
              <a:t>เกิดการ</a:t>
            </a:r>
            <a:r>
              <a:rPr lang="th-TH" sz="2400" b="1" dirty="0" smtClean="0">
                <a:solidFill>
                  <a:srgbClr val="FFC000"/>
                </a:solidFill>
              </a:rPr>
              <a:t>ประหยัดงบประมาณ </a:t>
            </a:r>
            <a:endParaRPr lang="th-TH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668881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C000"/>
                </a:solidFill>
              </a:rPr>
              <a:t>ประโยชน์ของคลังวัตถุพิพิธภัณฑ์</a:t>
            </a:r>
            <a:endParaRPr lang="th-TH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pp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  <a:cs typeface="+mn-cs"/>
              </a:rPr>
              <a:t>วัตถุประสงค์</a:t>
            </a:r>
            <a:endParaRPr lang="th-TH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600200"/>
            <a:ext cx="4471990" cy="4525963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bg1"/>
                </a:solidFill>
              </a:rPr>
              <a:t>เพื่อค้นหาแนวทาง หลักปฏิบัติ วิธีการที่</a:t>
            </a:r>
            <a:r>
              <a:rPr lang="th-TH" b="1" dirty="0" smtClean="0">
                <a:solidFill>
                  <a:srgbClr val="FFC000"/>
                </a:solidFill>
              </a:rPr>
              <a:t>เหมาะสมสอดคล้องกับบริบทขององค์กร</a:t>
            </a:r>
            <a:r>
              <a:rPr lang="th-TH" b="1" dirty="0" smtClean="0">
                <a:solidFill>
                  <a:schemeClr val="bg1"/>
                </a:solidFill>
              </a:rPr>
              <a:t>ในการบริหารจัดการคลังวัตถุพิพิธภัณฑ์ของสำนักศิลปะและวัฒนธรรม มหาวิทยาลัยราช</a:t>
            </a:r>
            <a:r>
              <a:rPr lang="th-TH" b="1" dirty="0" err="1" smtClean="0">
                <a:solidFill>
                  <a:schemeClr val="bg1"/>
                </a:solidFill>
              </a:rPr>
              <a:t>ภัฏ</a:t>
            </a:r>
            <a:r>
              <a:rPr lang="th-TH" b="1" dirty="0" smtClean="0">
                <a:solidFill>
                  <a:schemeClr val="bg1"/>
                </a:solidFill>
              </a:rPr>
              <a:t>นครราชสีมา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 descr="14804913_10154673093213466_1092656536_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28" y="3452814"/>
            <a:ext cx="4143372" cy="2762248"/>
          </a:xfrm>
          <a:prstGeom prst="rect">
            <a:avLst/>
          </a:prstGeom>
        </p:spPr>
      </p:pic>
      <p:pic>
        <p:nvPicPr>
          <p:cNvPr id="5" name="รูปภาพ 4" descr="14804913_10154673093213466_1092656536_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666752"/>
            <a:ext cx="4143372" cy="2762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14800703_10154673086028466_261098950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6" y="1571612"/>
            <a:ext cx="8929718" cy="4884672"/>
          </a:xfr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786182" y="712790"/>
            <a:ext cx="5154811" cy="7159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</a:rPr>
              <a:t>ผู้ใช้ความรู้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</a:rPr>
              <a:t>-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</a:rPr>
              <a:t>ผู้ให้ความรู้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722</Words>
  <Application>Microsoft Office PowerPoint</Application>
  <PresentationFormat>นำเสนอทางหน้าจอ (4:3)</PresentationFormat>
  <Paragraphs>98</Paragraphs>
  <Slides>43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44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วัตถุประสงค์</vt:lpstr>
      <vt:lpstr>ภาพนิ่ง 9</vt:lpstr>
      <vt:lpstr>คณะที่ปรึกษา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นำ mind map มาลงรายละเอียดปลีกย่อย</vt:lpstr>
      <vt:lpstr>ดำเนินงานควบคู่กับ KM</vt:lpstr>
      <vt:lpstr>ออกแบบการใช้งานพื้นที่</vt:lpstr>
      <vt:lpstr>ภาพนิ่ง 27</vt:lpstr>
      <vt:lpstr>คัดแยก จำแนก ทำความสะอาด  และนำขึ้นชั้น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การใช้ประโยชน์</vt:lpstr>
      <vt:lpstr>เคล็ดลับ เทคนิค วิธีการ</vt:lpstr>
      <vt:lpstr>ภาพนิ่ง 43</vt:lpstr>
    </vt:vector>
  </TitlesOfParts>
  <Company>Blog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Original</dc:creator>
  <cp:lastModifiedBy>Original</cp:lastModifiedBy>
  <cp:revision>209</cp:revision>
  <dcterms:created xsi:type="dcterms:W3CDTF">2016-10-13T16:14:12Z</dcterms:created>
  <dcterms:modified xsi:type="dcterms:W3CDTF">2016-10-20T12:26:10Z</dcterms:modified>
</cp:coreProperties>
</file>